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Roboto Condensed"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8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01A89E"/>
              </a:solidFill>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d93bd4879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 added this Call to Prayer and Opening Prayer on the next slide which frames the reflective questions on slide 8</a:t>
            </a:r>
            <a:endParaRPr/>
          </a:p>
        </p:txBody>
      </p:sp>
      <p:sp>
        <p:nvSpPr>
          <p:cNvPr id="114" name="Google Shape;114;gfd93bd487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d86806513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fd8680651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reading from the book of Job (Job 12:7-10,13)</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The Word of the Lord. </a:t>
            </a:r>
            <a:r>
              <a:rPr lang="en-US" sz="1200" b="0" i="1" u="none" strike="noStrike">
                <a:solidFill>
                  <a:schemeClr val="dk1"/>
                </a:solidFill>
                <a:latin typeface="Calibri"/>
                <a:ea typeface="Calibri"/>
                <a:cs typeface="Calibri"/>
                <a:sym typeface="Calibri"/>
              </a:rPr>
              <a:t>(Thanks be to God)</a:t>
            </a:r>
            <a:endParaRPr b="0"/>
          </a:p>
        </p:txBody>
      </p:sp>
      <p:sp>
        <p:nvSpPr>
          <p:cNvPr id="122" name="Google Shape;122;gfd86806513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reading from the book of Job (Job 12:7-10,13)</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The Word of the Lord. </a:t>
            </a:r>
            <a:r>
              <a:rPr lang="en-US" sz="1200" b="0" i="1" u="none" strike="noStrike">
                <a:solidFill>
                  <a:schemeClr val="dk1"/>
                </a:solidFill>
                <a:latin typeface="Calibri"/>
                <a:ea typeface="Calibri"/>
                <a:cs typeface="Calibri"/>
                <a:sym typeface="Calibri"/>
              </a:rPr>
              <a:t>(Thanks be to God)</a:t>
            </a:r>
            <a:endParaRPr b="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reading from the book of Job (Job 12:7-10,13)</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The Word of the Lord. </a:t>
            </a:r>
            <a:r>
              <a:rPr lang="en-US" sz="1200" b="0" i="1" u="none" strike="noStrike">
                <a:solidFill>
                  <a:schemeClr val="dk1"/>
                </a:solidFill>
                <a:latin typeface="Calibri"/>
                <a:ea typeface="Calibri"/>
                <a:cs typeface="Calibri"/>
                <a:sym typeface="Calibri"/>
              </a:rPr>
              <a:t>(Thanks be to God)</a:t>
            </a:r>
            <a:endParaRPr b="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08029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 reading from the book of Job (Job 12:7-10,13)</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The Word of the Lord. </a:t>
            </a:r>
            <a:r>
              <a:rPr lang="en-US" sz="1200" b="0" i="1" u="none" strike="noStrike">
                <a:solidFill>
                  <a:schemeClr val="dk1"/>
                </a:solidFill>
                <a:latin typeface="Calibri"/>
                <a:ea typeface="Calibri"/>
                <a:cs typeface="Calibri"/>
                <a:sym typeface="Calibri"/>
              </a:rPr>
              <a:t>(Thanks be to God)</a:t>
            </a:r>
            <a:endParaRPr b="0"/>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70720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a:blip r:embed="rId3">
            <a:alphaModFix/>
          </a:blip>
          <a:stretch>
            <a:fillRect/>
          </a:stretch>
        </p:blipFill>
        <p:spPr>
          <a:xfrm>
            <a:off x="1359449" y="0"/>
            <a:ext cx="9473103" cy="6858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94" name="Google Shape;94;p14"/>
          <p:cNvPicPr preferRelativeResize="0"/>
          <p:nvPr/>
        </p:nvPicPr>
        <p:blipFill rotWithShape="1">
          <a:blip r:embed="rId4">
            <a:alphaModFix/>
          </a:blip>
          <a:srcRect/>
          <a:stretch/>
        </p:blipFill>
        <p:spPr>
          <a:xfrm>
            <a:off x="288052" y="0"/>
            <a:ext cx="904352" cy="6858000"/>
          </a:xfrm>
          <a:prstGeom prst="rect">
            <a:avLst/>
          </a:prstGeom>
          <a:noFill/>
          <a:ln>
            <a:noFill/>
          </a:ln>
        </p:spPr>
      </p:pic>
      <p:sp>
        <p:nvSpPr>
          <p:cNvPr id="95" name="Google Shape;95;p14"/>
          <p:cNvSpPr/>
          <p:nvPr/>
        </p:nvSpPr>
        <p:spPr>
          <a:xfrm>
            <a:off x="596202" y="2531009"/>
            <a:ext cx="10999596" cy="179598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dirty="0">
                <a:solidFill>
                  <a:srgbClr val="01A89E"/>
                </a:solidFill>
                <a:latin typeface="Roboto Condensed"/>
                <a:ea typeface="Roboto Condensed"/>
                <a:cs typeface="Roboto Condensed"/>
                <a:sym typeface="Roboto Condensed"/>
              </a:rPr>
              <a:t>January</a:t>
            </a:r>
            <a:r>
              <a:rPr lang="en-US" sz="4000" b="1" i="0" u="none" strike="noStrike" cap="none" dirty="0">
                <a:solidFill>
                  <a:srgbClr val="01A89E"/>
                </a:solidFill>
                <a:latin typeface="Roboto Condensed"/>
                <a:ea typeface="Roboto Condensed"/>
                <a:cs typeface="Roboto Condensed"/>
                <a:sym typeface="Roboto Condensed"/>
              </a:rPr>
              <a:t> Prayer Service</a:t>
            </a:r>
            <a:endParaRPr dirty="0">
              <a:solidFill>
                <a:srgbClr val="01A89E"/>
              </a:solidFill>
            </a:endParaRPr>
          </a:p>
          <a:p>
            <a:pPr marL="0" marR="0" lvl="0" indent="0" algn="ctr" rtl="0">
              <a:spcBef>
                <a:spcPts val="0"/>
              </a:spcBef>
              <a:spcAft>
                <a:spcPts val="0"/>
              </a:spcAft>
              <a:buNone/>
            </a:pPr>
            <a:r>
              <a:rPr lang="en-US" sz="8200" b="1" dirty="0">
                <a:solidFill>
                  <a:srgbClr val="01A89E"/>
                </a:solidFill>
                <a:latin typeface="Roboto Condensed"/>
                <a:ea typeface="Roboto Condensed"/>
                <a:cs typeface="Roboto Condensed"/>
                <a:sym typeface="Roboto Condensed"/>
              </a:rPr>
              <a:t>REBUILD</a:t>
            </a:r>
            <a:endParaRPr sz="5600" dirty="0">
              <a:solidFill>
                <a:srgbClr val="01A89E"/>
              </a:solidFill>
            </a:endParaRPr>
          </a:p>
        </p:txBody>
      </p:sp>
      <p:pic>
        <p:nvPicPr>
          <p:cNvPr id="96" name="Google Shape;96;p14"/>
          <p:cNvPicPr preferRelativeResize="0"/>
          <p:nvPr/>
        </p:nvPicPr>
        <p:blipFill>
          <a:blip r:embed="rId5">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596250" y="1691406"/>
            <a:ext cx="10999500" cy="401178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a:solidFill>
                  <a:srgbClr val="01A89E"/>
                </a:solidFill>
                <a:latin typeface="Roboto Condensed"/>
                <a:ea typeface="Roboto Condensed"/>
                <a:cs typeface="Roboto Condensed"/>
                <a:sym typeface="Roboto Condensed"/>
              </a:rPr>
              <a:t>“All Are Welcome”</a:t>
            </a:r>
          </a:p>
          <a:p>
            <a:pPr marL="0" marR="0" lvl="0" indent="0" algn="ctr" rtl="0">
              <a:spcBef>
                <a:spcPts val="0"/>
              </a:spcBef>
              <a:spcAft>
                <a:spcPts val="0"/>
              </a:spcAft>
              <a:buNone/>
            </a:pPr>
            <a:r>
              <a:rPr lang="en-US" sz="2000" dirty="0">
                <a:solidFill>
                  <a:srgbClr val="01A89E"/>
                </a:solidFill>
                <a:latin typeface="Roboto Condensed"/>
                <a:ea typeface="Roboto Condensed"/>
                <a:cs typeface="Roboto Condensed"/>
                <a:sym typeface="Roboto Condensed"/>
              </a:rPr>
              <a:t>Marty Haugen</a:t>
            </a:r>
          </a:p>
          <a:p>
            <a:pPr marL="0" marR="0" lvl="0" indent="0" algn="ctr" rtl="0">
              <a:spcBef>
                <a:spcPts val="0"/>
              </a:spcBef>
              <a:spcAft>
                <a:spcPts val="0"/>
              </a:spcAft>
              <a:buNone/>
            </a:pPr>
            <a:endParaRPr lang="en-US" sz="2000" dirty="0">
              <a:solidFill>
                <a:srgbClr val="01A89E"/>
              </a:solidFill>
              <a:latin typeface="Roboto Condensed"/>
              <a:ea typeface="Roboto Condensed"/>
              <a:cs typeface="Roboto Condensed"/>
              <a:sym typeface="Roboto Condensed"/>
            </a:endParaRPr>
          </a:p>
          <a:p>
            <a:pPr lvl="0" algn="ctr"/>
            <a:r>
              <a:rPr lang="en-US" sz="2800" dirty="0">
                <a:solidFill>
                  <a:srgbClr val="01A89E"/>
                </a:solidFill>
                <a:latin typeface="Roboto Condensed"/>
                <a:ea typeface="Roboto Condensed"/>
                <a:cs typeface="Roboto Condensed"/>
                <a:sym typeface="Roboto Condensed"/>
              </a:rPr>
              <a:t>“City of God”</a:t>
            </a:r>
          </a:p>
          <a:p>
            <a:pPr lvl="0" algn="ctr"/>
            <a:r>
              <a:rPr lang="en-US" sz="2000" dirty="0">
                <a:solidFill>
                  <a:srgbClr val="01A89E"/>
                </a:solidFill>
                <a:latin typeface="Roboto Condensed"/>
                <a:ea typeface="Roboto Condensed"/>
                <a:cs typeface="Roboto Condensed"/>
                <a:sym typeface="Roboto Condensed"/>
              </a:rPr>
              <a:t>Dan </a:t>
            </a:r>
            <a:r>
              <a:rPr lang="en-US" sz="2000" dirty="0" err="1">
                <a:solidFill>
                  <a:srgbClr val="01A89E"/>
                </a:solidFill>
                <a:latin typeface="Roboto Condensed"/>
                <a:ea typeface="Roboto Condensed"/>
                <a:cs typeface="Roboto Condensed"/>
                <a:sym typeface="Roboto Condensed"/>
              </a:rPr>
              <a:t>Schutte</a:t>
            </a:r>
            <a:endParaRPr lang="en-US" sz="2000" dirty="0">
              <a:solidFill>
                <a:srgbClr val="01A89E"/>
              </a:solidFill>
              <a:latin typeface="Roboto Condensed"/>
              <a:ea typeface="Roboto Condensed"/>
              <a:cs typeface="Roboto Condensed"/>
              <a:sym typeface="Roboto Condensed"/>
            </a:endParaRPr>
          </a:p>
          <a:p>
            <a:pPr lvl="0" algn="ctr"/>
            <a:endParaRPr lang="en-US" sz="2000" dirty="0">
              <a:solidFill>
                <a:srgbClr val="01A89E"/>
              </a:solidFill>
              <a:latin typeface="Roboto Condensed"/>
              <a:ea typeface="Roboto Condensed"/>
              <a:cs typeface="Roboto Condensed"/>
              <a:sym typeface="Roboto Condensed"/>
            </a:endParaRPr>
          </a:p>
          <a:p>
            <a:pPr lvl="0" algn="ctr"/>
            <a:r>
              <a:rPr lang="en-US" sz="2800" dirty="0">
                <a:solidFill>
                  <a:srgbClr val="01A89E"/>
                </a:solidFill>
                <a:latin typeface="Roboto Condensed"/>
                <a:ea typeface="Roboto Condensed"/>
                <a:cs typeface="Roboto Condensed"/>
                <a:sym typeface="Roboto Condensed"/>
              </a:rPr>
              <a:t>“Glory and Praise to Our God”</a:t>
            </a:r>
          </a:p>
          <a:p>
            <a:pPr lvl="0" algn="ctr"/>
            <a:r>
              <a:rPr lang="en-US" sz="2000" dirty="0">
                <a:solidFill>
                  <a:srgbClr val="01A89E"/>
                </a:solidFill>
                <a:latin typeface="Roboto Condensed"/>
                <a:ea typeface="Roboto Condensed"/>
                <a:cs typeface="Roboto Condensed"/>
                <a:sym typeface="Roboto Condensed"/>
              </a:rPr>
              <a:t>Dan </a:t>
            </a:r>
            <a:r>
              <a:rPr lang="en-US" sz="2000" dirty="0" err="1">
                <a:solidFill>
                  <a:srgbClr val="01A89E"/>
                </a:solidFill>
                <a:latin typeface="Roboto Condensed"/>
                <a:ea typeface="Roboto Condensed"/>
                <a:cs typeface="Roboto Condensed"/>
                <a:sym typeface="Roboto Condensed"/>
              </a:rPr>
              <a:t>Schutte</a:t>
            </a:r>
            <a:endParaRPr lang="en-US" sz="2000" dirty="0">
              <a:solidFill>
                <a:srgbClr val="01A89E"/>
              </a:solidFill>
              <a:latin typeface="Roboto Condensed"/>
              <a:ea typeface="Roboto Condensed"/>
              <a:cs typeface="Roboto Condensed"/>
              <a:sym typeface="Roboto Condensed"/>
            </a:endParaRPr>
          </a:p>
          <a:p>
            <a:pPr lvl="0" algn="ctr"/>
            <a:endParaRPr lang="en-US" sz="2000" dirty="0">
              <a:solidFill>
                <a:srgbClr val="01A89E"/>
              </a:solidFill>
              <a:latin typeface="Roboto Condensed"/>
              <a:ea typeface="Roboto Condensed"/>
              <a:cs typeface="Roboto Condensed"/>
              <a:sym typeface="Roboto Condensed"/>
            </a:endParaRPr>
          </a:p>
          <a:p>
            <a:pPr lvl="0" algn="ctr"/>
            <a:r>
              <a:rPr lang="en-US" sz="2800" dirty="0">
                <a:solidFill>
                  <a:srgbClr val="01A89E"/>
                </a:solidFill>
                <a:latin typeface="Roboto Condensed"/>
                <a:ea typeface="Roboto Condensed"/>
                <a:cs typeface="Roboto Condensed"/>
                <a:sym typeface="Roboto Condensed"/>
              </a:rPr>
              <a:t>“A Rightful Place”</a:t>
            </a:r>
          </a:p>
          <a:p>
            <a:pPr lvl="0" algn="ctr"/>
            <a:r>
              <a:rPr lang="en-US" sz="2000" dirty="0">
                <a:solidFill>
                  <a:srgbClr val="01A89E"/>
                </a:solidFill>
                <a:latin typeface="Roboto Condensed"/>
                <a:ea typeface="Roboto Condensed"/>
                <a:cs typeface="Roboto Condensed"/>
                <a:sym typeface="Roboto Condensed"/>
              </a:rPr>
              <a:t>Steve </a:t>
            </a:r>
            <a:r>
              <a:rPr lang="en-US" sz="2000" dirty="0" err="1">
                <a:solidFill>
                  <a:srgbClr val="01A89E"/>
                </a:solidFill>
                <a:latin typeface="Roboto Condensed"/>
                <a:ea typeface="Roboto Condensed"/>
                <a:cs typeface="Roboto Condensed"/>
                <a:sym typeface="Roboto Condensed"/>
              </a:rPr>
              <a:t>Angrisano</a:t>
            </a:r>
            <a:endParaRPr sz="2800" dirty="0">
              <a:solidFill>
                <a:srgbClr val="01A89E"/>
              </a:solidFill>
              <a:latin typeface="Roboto Condensed"/>
              <a:ea typeface="Roboto Condensed"/>
              <a:cs typeface="Roboto Condensed"/>
              <a:sym typeface="Roboto Condensed"/>
            </a:endParaRPr>
          </a:p>
        </p:txBody>
      </p:sp>
      <p:pic>
        <p:nvPicPr>
          <p:cNvPr id="102" name="Google Shape;102;p15" descr="The Wright Wreport: Wanna Learn Wolof? Then Sing a Happy ..."/>
          <p:cNvPicPr preferRelativeResize="0"/>
          <p:nvPr/>
        </p:nvPicPr>
        <p:blipFill rotWithShape="1">
          <a:blip r:embed="rId3">
            <a:alphaModFix/>
          </a:blip>
          <a:srcRect/>
          <a:stretch/>
        </p:blipFill>
        <p:spPr>
          <a:xfrm>
            <a:off x="5004236" y="0"/>
            <a:ext cx="2183528" cy="1489166"/>
          </a:xfrm>
          <a:prstGeom prst="rect">
            <a:avLst/>
          </a:prstGeom>
          <a:noFill/>
          <a:ln>
            <a:noFill/>
          </a:ln>
        </p:spPr>
      </p:pic>
      <p:pic>
        <p:nvPicPr>
          <p:cNvPr id="103" name="Google Shape;103;p15"/>
          <p:cNvPicPr preferRelativeResize="0"/>
          <p:nvPr/>
        </p:nvPicPr>
        <p:blipFill rotWithShape="1">
          <a:blip r:embed="rId4">
            <a:alphaModFix/>
          </a:blip>
          <a:srcRect l="-51962" t="1095" r="2127" b="1095"/>
          <a:stretch/>
        </p:blipFill>
        <p:spPr>
          <a:xfrm>
            <a:off x="8386354" y="5059385"/>
            <a:ext cx="3805646" cy="1798615"/>
          </a:xfrm>
          <a:prstGeom prst="rect">
            <a:avLst/>
          </a:prstGeom>
          <a:noFill/>
          <a:ln>
            <a:noFill/>
          </a:ln>
        </p:spPr>
      </p:pic>
      <p:pic>
        <p:nvPicPr>
          <p:cNvPr id="104" name="Google Shape;104;p15"/>
          <p:cNvPicPr preferRelativeResize="0"/>
          <p:nvPr/>
        </p:nvPicPr>
        <p:blipFill>
          <a:blip r:embed="rId5">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p:nvPr/>
        </p:nvSpPr>
        <p:spPr>
          <a:xfrm>
            <a:off x="1262700" y="2094014"/>
            <a:ext cx="9666600" cy="26699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i="0" u="none" strike="noStrike" cap="none" dirty="0">
                <a:solidFill>
                  <a:srgbClr val="000000"/>
                </a:solidFill>
                <a:latin typeface="Roboto Condensed"/>
                <a:ea typeface="Roboto Condensed"/>
                <a:cs typeface="Roboto Condensed"/>
                <a:sym typeface="Roboto Condensed"/>
              </a:rPr>
              <a:t>Opening Prayer</a:t>
            </a:r>
            <a:endParaRPr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lang="en-US" sz="2000"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000" dirty="0">
                <a:solidFill>
                  <a:srgbClr val="01A89E"/>
                </a:solidFill>
                <a:latin typeface="Roboto Condensed"/>
                <a:ea typeface="Roboto Condensed"/>
                <a:cs typeface="Roboto Condensed"/>
                <a:sym typeface="Roboto Condensed"/>
              </a:rPr>
              <a:t>God of generosity and goodness,</a:t>
            </a:r>
          </a:p>
          <a:p>
            <a:pPr lvl="0"/>
            <a:r>
              <a:rPr lang="en-US" sz="2000" dirty="0">
                <a:solidFill>
                  <a:srgbClr val="01A89E"/>
                </a:solidFill>
                <a:latin typeface="Roboto Condensed"/>
                <a:ea typeface="Roboto Condensed"/>
                <a:cs typeface="Roboto Condensed"/>
                <a:sym typeface="Roboto Condensed"/>
              </a:rPr>
              <a:t>January is a time to evaluate and rebuild our habits and virtues, to refocus our lives and our need for wholeness.</a:t>
            </a:r>
          </a:p>
          <a:p>
            <a:pPr lvl="0"/>
            <a:r>
              <a:rPr lang="en-US" sz="2000" dirty="0">
                <a:solidFill>
                  <a:srgbClr val="01A89E"/>
                </a:solidFill>
                <a:latin typeface="Roboto Condensed"/>
                <a:ea typeface="Roboto Condensed"/>
                <a:cs typeface="Roboto Condensed"/>
                <a:sym typeface="Roboto Condensed"/>
              </a:rPr>
              <a:t>Guide us and shape us, mold us and fashion us into your loving servants.</a:t>
            </a:r>
          </a:p>
          <a:p>
            <a:pPr lvl="0"/>
            <a:r>
              <a:rPr lang="en-US" sz="2000" dirty="0">
                <a:solidFill>
                  <a:srgbClr val="01A89E"/>
                </a:solidFill>
                <a:latin typeface="Roboto Condensed"/>
                <a:ea typeface="Roboto Condensed"/>
                <a:cs typeface="Roboto Condensed"/>
                <a:sym typeface="Roboto Condensed"/>
              </a:rPr>
              <a:t>Amen. +</a:t>
            </a:r>
          </a:p>
        </p:txBody>
      </p:sp>
      <p:pic>
        <p:nvPicPr>
          <p:cNvPr id="110" name="Google Shape;110;p16"/>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11" name="Google Shape;111;p16"/>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p:nvPr/>
        </p:nvSpPr>
        <p:spPr>
          <a:xfrm>
            <a:off x="1262700" y="724079"/>
            <a:ext cx="9666600" cy="54098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latin typeface="Roboto Condensed"/>
                <a:ea typeface="Roboto Condensed"/>
                <a:cs typeface="Roboto Condensed"/>
                <a:sym typeface="Roboto Condensed"/>
              </a:rPr>
              <a:t>A Reading from the Book of Ezra</a:t>
            </a:r>
            <a:endParaRPr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chemeClr val="dk1"/>
              </a:solidFill>
              <a:latin typeface="Roboto Condensed"/>
              <a:ea typeface="Roboto Condensed"/>
              <a:cs typeface="Roboto Condensed"/>
              <a:sym typeface="Roboto Condensed"/>
            </a:endParaRPr>
          </a:p>
          <a:p>
            <a:pPr lvl="0">
              <a:lnSpc>
                <a:spcPct val="115000"/>
              </a:lnSpc>
              <a:buClr>
                <a:schemeClr val="dk1"/>
              </a:buClr>
              <a:buSzPts val="1100"/>
            </a:pPr>
            <a:r>
              <a:rPr lang="en-US" sz="2000" dirty="0">
                <a:solidFill>
                  <a:srgbClr val="01A89E"/>
                </a:solidFill>
                <a:latin typeface="Roboto Condensed"/>
                <a:ea typeface="Roboto Condensed"/>
                <a:cs typeface="Roboto Condensed"/>
                <a:sym typeface="Roboto Condensed"/>
              </a:rPr>
              <a:t>… the Lord stirred up the spirit of King Cyrus of Persia so that he sent a herald throughout all his kingdom, and also in a written edict declared: “Thus says King Cyrus of Persia: The Lord, the God of Heaven, has given me all the kingdoms of the earth, and he has charged me to build him a house in Jerusalem in Judah. Any of those among you who are of his people – may their God be with them! – are now permitted to go up to Jerusalem in Judah, and rebuild the house of the Lord, the God of Israel – he is the God who is in Jerusalem; and let all survivors, in whatever place they reside, be assisted by the people of their place with silver and gold, with goods and with animals, besides freewill offerings for the house of God in Jerusalem.” The heads of the families of Judah and Benjamin, and the priests and the Levites – everyone whose spirit God has stirred – got ready to go up and rebuild the house of the Lord in Jerusalem.</a:t>
            </a:r>
            <a:endParaRPr sz="2000" dirty="0">
              <a:solidFill>
                <a:srgbClr val="01A89E"/>
              </a:solidFill>
              <a:latin typeface="Roboto Condensed"/>
              <a:ea typeface="Roboto Condensed"/>
              <a:cs typeface="Roboto Condensed"/>
              <a:sym typeface="Roboto Condensed"/>
            </a:endParaRPr>
          </a:p>
          <a:p>
            <a:pPr marL="0" lvl="0" indent="0" algn="l" rtl="0">
              <a:lnSpc>
                <a:spcPct val="115000"/>
              </a:lnSpc>
              <a:spcBef>
                <a:spcPts val="1200"/>
              </a:spcBef>
              <a:spcAft>
                <a:spcPts val="0"/>
              </a:spcAft>
              <a:buClr>
                <a:schemeClr val="dk1"/>
              </a:buClr>
              <a:buSzPts val="1100"/>
              <a:buFont typeface="Arial"/>
              <a:buNone/>
            </a:pPr>
            <a:r>
              <a:rPr lang="en-US" sz="2000" dirty="0">
                <a:latin typeface="Roboto Condensed"/>
                <a:ea typeface="Roboto Condensed"/>
                <a:cs typeface="Roboto Condensed"/>
                <a:sym typeface="Roboto Condensed"/>
              </a:rPr>
              <a:t>The Word of the Lord.  </a:t>
            </a:r>
            <a:r>
              <a:rPr lang="en-US" sz="2000" b="1" i="1" dirty="0">
                <a:latin typeface="Roboto Condensed"/>
                <a:ea typeface="Roboto Condensed"/>
                <a:cs typeface="Roboto Condensed"/>
                <a:sym typeface="Roboto Condensed"/>
              </a:rPr>
              <a:t>R.</a:t>
            </a:r>
            <a:r>
              <a:rPr lang="en-US" sz="2000" dirty="0">
                <a:latin typeface="Roboto Condensed"/>
                <a:ea typeface="Roboto Condensed"/>
                <a:cs typeface="Roboto Condensed"/>
                <a:sym typeface="Roboto Condensed"/>
              </a:rPr>
              <a:t> Thanks be to God.</a:t>
            </a:r>
            <a:endParaRPr sz="2000" dirty="0">
              <a:latin typeface="Roboto Condensed"/>
              <a:ea typeface="Roboto Condensed"/>
              <a:cs typeface="Roboto Condensed"/>
              <a:sym typeface="Roboto Condensed"/>
            </a:endParaRPr>
          </a:p>
          <a:p>
            <a:pPr marL="0" marR="0" lvl="0" indent="0" algn="l" rtl="0">
              <a:spcBef>
                <a:spcPts val="1200"/>
              </a:spcBef>
              <a:spcAft>
                <a:spcPts val="0"/>
              </a:spcAft>
              <a:buNone/>
            </a:pPr>
            <a:endParaRPr sz="2000" dirty="0">
              <a:latin typeface="Roboto Condensed"/>
              <a:ea typeface="Roboto Condensed"/>
              <a:cs typeface="Roboto Condensed"/>
              <a:sym typeface="Roboto Condensed"/>
            </a:endParaRPr>
          </a:p>
        </p:txBody>
      </p:sp>
      <p:pic>
        <p:nvPicPr>
          <p:cNvPr id="117" name="Google Shape;117;p17"/>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18" name="Google Shape;118;p17"/>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p:nvPr/>
        </p:nvSpPr>
        <p:spPr>
          <a:xfrm>
            <a:off x="1262700" y="1960840"/>
            <a:ext cx="9666600" cy="29363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Questions for Personal Reflection</a:t>
            </a:r>
            <a:endParaRPr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rgbClr val="01A89E"/>
              </a:solidFill>
              <a:latin typeface="Roboto Condensed"/>
              <a:ea typeface="Roboto Condensed"/>
              <a:cs typeface="Roboto Condensed"/>
              <a:sym typeface="Roboto Condensed"/>
            </a:endParaRPr>
          </a:p>
          <a:p>
            <a:pPr lvl="0"/>
            <a:r>
              <a:rPr lang="en-US" sz="2000" dirty="0">
                <a:solidFill>
                  <a:srgbClr val="01A89E"/>
                </a:solidFill>
                <a:latin typeface="Roboto Condensed"/>
                <a:ea typeface="Roboto Condensed"/>
                <a:cs typeface="Roboto Condensed"/>
                <a:sym typeface="Roboto Condensed"/>
              </a:rPr>
              <a:t>“For the Jews returning to Jerusalem, the task of rebuilding Jerusalem must have seemed overwhelming. King Cyrus understood this and asked that family, friends, and neighbors help, by giving whatever they could.</a:t>
            </a:r>
          </a:p>
          <a:p>
            <a:pPr lvl="0"/>
            <a:endParaRPr lang="en-US" sz="2000" dirty="0">
              <a:solidFill>
                <a:srgbClr val="01A89E"/>
              </a:solidFill>
              <a:latin typeface="Roboto Condensed"/>
              <a:ea typeface="Roboto Condensed"/>
              <a:cs typeface="Roboto Condensed"/>
              <a:sym typeface="Roboto Condensed"/>
            </a:endParaRPr>
          </a:p>
          <a:p>
            <a:pPr marL="342900" lvl="0" indent="-342900">
              <a:buFont typeface="Wingdings" panose="05000000000000000000" pitchFamily="2" charset="2"/>
              <a:buChar char="Ø"/>
            </a:pPr>
            <a:r>
              <a:rPr lang="en-US" sz="2000" i="1" dirty="0">
                <a:solidFill>
                  <a:srgbClr val="01A89E"/>
                </a:solidFill>
                <a:latin typeface="Roboto Condensed"/>
                <a:ea typeface="Roboto Condensed"/>
                <a:cs typeface="Roboto Condensed"/>
                <a:sym typeface="Roboto Condensed"/>
              </a:rPr>
              <a:t>Who has been there to help you when you have felt completely overwhelmed?</a:t>
            </a:r>
          </a:p>
          <a:p>
            <a:pPr marL="342900" lvl="0" indent="-342900">
              <a:buFont typeface="Wingdings" panose="05000000000000000000" pitchFamily="2" charset="2"/>
              <a:buChar char="Ø"/>
            </a:pPr>
            <a:r>
              <a:rPr lang="en-US" sz="2000" i="1" dirty="0">
                <a:solidFill>
                  <a:srgbClr val="01A89E"/>
                </a:solidFill>
                <a:latin typeface="Roboto Condensed"/>
                <a:ea typeface="Roboto Condensed"/>
                <a:cs typeface="Roboto Condensed"/>
                <a:sym typeface="Roboto Condensed"/>
              </a:rPr>
              <a:t>Is it easy or hard for you to ask for help when you are overwhelmed?</a:t>
            </a:r>
          </a:p>
          <a:p>
            <a:pPr lvl="0"/>
            <a:endParaRPr lang="en-US" sz="2000" dirty="0">
              <a:solidFill>
                <a:srgbClr val="01A89E"/>
              </a:solidFill>
              <a:latin typeface="Roboto Condensed"/>
              <a:ea typeface="Roboto Condensed"/>
              <a:cs typeface="Roboto Condensed"/>
              <a:sym typeface="Roboto Condensed"/>
            </a:endParaRPr>
          </a:p>
        </p:txBody>
      </p:sp>
      <p:pic>
        <p:nvPicPr>
          <p:cNvPr id="125" name="Google Shape;125;p18"/>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26" name="Google Shape;126;p18"/>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262700" y="463940"/>
            <a:ext cx="9666600" cy="59301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A Reading from the Annual Report of Development &amp; Peace 2019-2020</a:t>
            </a:r>
            <a:endParaRPr sz="3500" dirty="0">
              <a:solidFill>
                <a:schemeClr val="dk1"/>
              </a:solidFill>
              <a:latin typeface="Roboto Condensed"/>
              <a:ea typeface="Roboto Condensed"/>
              <a:cs typeface="Roboto Condensed"/>
              <a:sym typeface="Roboto Condensed"/>
            </a:endParaRPr>
          </a:p>
          <a:p>
            <a:pPr lvl="0"/>
            <a:r>
              <a:rPr lang="en-US" sz="1800" dirty="0">
                <a:solidFill>
                  <a:srgbClr val="FF0000"/>
                </a:solidFill>
                <a:latin typeface="Roboto Condensed"/>
                <a:ea typeface="Roboto Condensed"/>
                <a:cs typeface="Roboto Condensed"/>
                <a:sym typeface="Roboto Condensed"/>
              </a:rPr>
              <a:t>Indonesia: participative urban development for the most marginalized</a:t>
            </a:r>
          </a:p>
          <a:p>
            <a:pPr lvl="0"/>
            <a:endParaRPr lang="en-US" sz="1800" dirty="0">
              <a:solidFill>
                <a:srgbClr val="01A89E"/>
              </a:solidFill>
              <a:latin typeface="Roboto Condensed"/>
              <a:ea typeface="Roboto Condensed"/>
              <a:cs typeface="Roboto Condensed"/>
              <a:sym typeface="Roboto Condensed"/>
            </a:endParaRPr>
          </a:p>
          <a:p>
            <a:pPr lvl="0"/>
            <a:r>
              <a:rPr lang="en-US" sz="1800" dirty="0">
                <a:solidFill>
                  <a:srgbClr val="01A89E"/>
                </a:solidFill>
                <a:latin typeface="Roboto Condensed"/>
                <a:ea typeface="Roboto Condensed"/>
                <a:cs typeface="Roboto Condensed"/>
                <a:sym typeface="Roboto Condensed"/>
              </a:rPr>
              <a:t>Our partner, </a:t>
            </a:r>
            <a:r>
              <a:rPr lang="en-US" sz="1800" dirty="0" err="1">
                <a:solidFill>
                  <a:srgbClr val="01A89E"/>
                </a:solidFill>
                <a:latin typeface="Roboto Condensed"/>
                <a:ea typeface="Roboto Condensed"/>
                <a:cs typeface="Roboto Condensed"/>
                <a:sym typeface="Roboto Condensed"/>
              </a:rPr>
              <a:t>Arkomjogja</a:t>
            </a:r>
            <a:r>
              <a:rPr lang="en-US" sz="1800" dirty="0">
                <a:solidFill>
                  <a:srgbClr val="01A89E"/>
                </a:solidFill>
                <a:latin typeface="Roboto Condensed"/>
                <a:ea typeface="Roboto Condensed"/>
                <a:cs typeface="Roboto Condensed"/>
                <a:sym typeface="Roboto Condensed"/>
              </a:rPr>
              <a:t>, is an association of community architects who work with poor and marginalized communities in urban areas that are prone to or affected by natural disasters. Through a consultative and participatory process with community members, </a:t>
            </a:r>
            <a:r>
              <a:rPr lang="en-US" sz="1800" dirty="0" err="1">
                <a:solidFill>
                  <a:srgbClr val="01A89E"/>
                </a:solidFill>
                <a:latin typeface="Roboto Condensed"/>
                <a:ea typeface="Roboto Condensed"/>
                <a:cs typeface="Roboto Condensed"/>
                <a:sym typeface="Roboto Condensed"/>
              </a:rPr>
              <a:t>Arkomjogja’s</a:t>
            </a:r>
            <a:r>
              <a:rPr lang="en-US" sz="1800" dirty="0">
                <a:solidFill>
                  <a:srgbClr val="01A89E"/>
                </a:solidFill>
                <a:latin typeface="Roboto Condensed"/>
                <a:ea typeface="Roboto Condensed"/>
                <a:cs typeface="Roboto Condensed"/>
                <a:sym typeface="Roboto Condensed"/>
              </a:rPr>
              <a:t> architects ensure that people have access to decent housing that meets the real needs of the community. The process not only seeks to transform slums into sustainable, well-organized, and community-friendly spaces, but also harnesses local and traditional knowledge. For example, a mapping method is used to identify the most important common spaces and local materials and traditional architectural methods are valued. At the end of this project:</a:t>
            </a:r>
          </a:p>
          <a:p>
            <a:pPr lvl="0"/>
            <a:endParaRPr lang="en-US" sz="1800" dirty="0">
              <a:solidFill>
                <a:srgbClr val="01A89E"/>
              </a:solidFill>
              <a:latin typeface="Roboto Condensed"/>
              <a:ea typeface="Roboto Condensed"/>
              <a:cs typeface="Roboto Condensed"/>
              <a:sym typeface="Roboto Condensed"/>
            </a:endParaRPr>
          </a:p>
          <a:p>
            <a:pPr marL="342900" lvl="0" indent="-342900">
              <a:buFont typeface="Wingdings" panose="05000000000000000000" pitchFamily="2" charset="2"/>
              <a:buChar char="Ø"/>
            </a:pPr>
            <a:r>
              <a:rPr lang="en-US" sz="1800" dirty="0">
                <a:solidFill>
                  <a:srgbClr val="01A89E"/>
                </a:solidFill>
                <a:latin typeface="Roboto Condensed"/>
                <a:ea typeface="Roboto Condensed"/>
                <a:cs typeface="Roboto Condensed"/>
                <a:sym typeface="Roboto Condensed"/>
              </a:rPr>
              <a:t>Twenty community architects will have skills to improve buildings and facilities based on climate adaptation principles</a:t>
            </a:r>
          </a:p>
          <a:p>
            <a:pPr marL="342900" lvl="0" indent="-342900">
              <a:buFont typeface="Wingdings" panose="05000000000000000000" pitchFamily="2" charset="2"/>
              <a:buChar char="Ø"/>
            </a:pPr>
            <a:r>
              <a:rPr lang="en-US" sz="1800" dirty="0">
                <a:solidFill>
                  <a:srgbClr val="01A89E"/>
                </a:solidFill>
                <a:latin typeface="Roboto Condensed"/>
                <a:ea typeface="Roboto Condensed"/>
                <a:cs typeface="Roboto Condensed"/>
                <a:sym typeface="Roboto Condensed"/>
              </a:rPr>
              <a:t>Five cities will have guidelines for improving informal settlements based on climate</a:t>
            </a:r>
          </a:p>
          <a:p>
            <a:pPr lvl="0"/>
            <a:r>
              <a:rPr lang="en-US" sz="1800" dirty="0">
                <a:solidFill>
                  <a:srgbClr val="01A89E"/>
                </a:solidFill>
                <a:latin typeface="Roboto Condensed"/>
                <a:ea typeface="Roboto Condensed"/>
                <a:cs typeface="Roboto Condensed"/>
                <a:sym typeface="Roboto Condensed"/>
              </a:rPr>
              <a:t>       adaptation approaches and focused on citizen participation</a:t>
            </a:r>
          </a:p>
          <a:p>
            <a:pPr marL="342900" lvl="0" indent="-342900">
              <a:buFont typeface="Wingdings" panose="05000000000000000000" pitchFamily="2" charset="2"/>
              <a:buChar char="Ø"/>
            </a:pPr>
            <a:r>
              <a:rPr lang="en-US" sz="1800" dirty="0">
                <a:solidFill>
                  <a:srgbClr val="01A89E"/>
                </a:solidFill>
                <a:latin typeface="Roboto Condensed"/>
                <a:ea typeface="Roboto Condensed"/>
                <a:cs typeface="Roboto Condensed"/>
                <a:sym typeface="Roboto Condensed"/>
              </a:rPr>
              <a:t>Five community-based organizations will be trained to work towards providing adequate</a:t>
            </a:r>
          </a:p>
          <a:p>
            <a:pPr lvl="0"/>
            <a:r>
              <a:rPr lang="en-US" sz="1800" dirty="0">
                <a:solidFill>
                  <a:srgbClr val="01A89E"/>
                </a:solidFill>
                <a:latin typeface="Roboto Condensed"/>
                <a:ea typeface="Roboto Condensed"/>
                <a:cs typeface="Roboto Condensed"/>
                <a:sym typeface="Roboto Condensed"/>
              </a:rPr>
              <a:t>       housing as a human right in five cities</a:t>
            </a:r>
          </a:p>
        </p:txBody>
      </p:sp>
      <p:pic>
        <p:nvPicPr>
          <p:cNvPr id="133" name="Google Shape;133;p19"/>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262700" y="2415322"/>
            <a:ext cx="9666600" cy="20273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Questions for Guided Reflection</a:t>
            </a:r>
            <a:endParaRPr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rgbClr val="01A89E"/>
              </a:solidFill>
              <a:latin typeface="Roboto Condensed"/>
              <a:ea typeface="Roboto Condensed"/>
              <a:cs typeface="Roboto Condensed"/>
              <a:sym typeface="Roboto Condensed"/>
            </a:endParaRPr>
          </a:p>
          <a:p>
            <a:pPr marL="342900" lvl="0" indent="-342900">
              <a:buFont typeface="Wingdings" panose="05000000000000000000" pitchFamily="2" charset="2"/>
              <a:buChar char="Ø"/>
            </a:pPr>
            <a:r>
              <a:rPr lang="en-US" sz="2000" i="1" dirty="0">
                <a:solidFill>
                  <a:srgbClr val="01A89E"/>
                </a:solidFill>
                <a:latin typeface="Roboto Condensed"/>
                <a:ea typeface="Roboto Condensed"/>
                <a:cs typeface="Roboto Condensed"/>
                <a:sym typeface="Roboto Condensed"/>
              </a:rPr>
              <a:t>Are you aware of other D&amp;P projects that have helped rebuild infrastructure in countries after natural disasters?</a:t>
            </a:r>
          </a:p>
          <a:p>
            <a:pPr marL="342900" lvl="0" indent="-342900">
              <a:buFont typeface="Wingdings" panose="05000000000000000000" pitchFamily="2" charset="2"/>
              <a:buChar char="Ø"/>
            </a:pPr>
            <a:r>
              <a:rPr lang="en-US" sz="2000" i="1" dirty="0">
                <a:solidFill>
                  <a:srgbClr val="01A89E"/>
                </a:solidFill>
                <a:latin typeface="Roboto Condensed"/>
                <a:ea typeface="Roboto Condensed"/>
                <a:cs typeface="Roboto Condensed"/>
                <a:sym typeface="Roboto Condensed"/>
              </a:rPr>
              <a:t>Can you imagine how difficult it would be to have everything you own, destroyed?</a:t>
            </a:r>
            <a:endParaRPr lang="en-US" sz="2000" dirty="0">
              <a:solidFill>
                <a:srgbClr val="01A89E"/>
              </a:solidFill>
              <a:latin typeface="Roboto Condensed"/>
              <a:ea typeface="Roboto Condensed"/>
              <a:cs typeface="Roboto Condensed"/>
              <a:sym typeface="Roboto Condensed"/>
            </a:endParaRPr>
          </a:p>
          <a:p>
            <a:pPr lvl="0"/>
            <a:endParaRPr lang="en-US" sz="2000" i="1"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rgbClr val="01A89E"/>
              </a:solidFill>
              <a:latin typeface="Roboto Condensed"/>
              <a:ea typeface="Roboto Condensed"/>
              <a:cs typeface="Roboto Condensed"/>
              <a:sym typeface="Roboto Condensed"/>
            </a:endParaRPr>
          </a:p>
        </p:txBody>
      </p:sp>
      <p:pic>
        <p:nvPicPr>
          <p:cNvPr id="133" name="Google Shape;133;p19"/>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393656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p:nvPr/>
        </p:nvSpPr>
        <p:spPr>
          <a:xfrm>
            <a:off x="1262700" y="2150279"/>
            <a:ext cx="9666600" cy="2557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500" dirty="0">
                <a:solidFill>
                  <a:schemeClr val="dk1"/>
                </a:solidFill>
                <a:latin typeface="Roboto Condensed"/>
                <a:ea typeface="Roboto Condensed"/>
                <a:cs typeface="Roboto Condensed"/>
                <a:sym typeface="Roboto Condensed"/>
              </a:rPr>
              <a:t>Closing Prayer</a:t>
            </a:r>
            <a:endParaRPr sz="3500" dirty="0">
              <a:solidFill>
                <a:schemeClr val="dk1"/>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rgbClr val="01A89E"/>
              </a:solidFill>
              <a:latin typeface="Roboto Condensed"/>
              <a:ea typeface="Roboto Condensed"/>
              <a:cs typeface="Roboto Condensed"/>
              <a:sym typeface="Roboto Condensed"/>
            </a:endParaRPr>
          </a:p>
          <a:p>
            <a:pPr lvl="0"/>
            <a:r>
              <a:rPr lang="en-US" sz="2000" dirty="0">
                <a:solidFill>
                  <a:srgbClr val="01A89E"/>
                </a:solidFill>
                <a:latin typeface="Roboto Condensed"/>
                <a:ea typeface="Roboto Condensed"/>
                <a:cs typeface="Roboto Condensed"/>
                <a:sym typeface="Roboto Condensed"/>
              </a:rPr>
              <a:t>Stir up your spirit within us, God of Heaven and earth.</a:t>
            </a:r>
          </a:p>
          <a:p>
            <a:pPr lvl="0"/>
            <a:r>
              <a:rPr lang="en-US" sz="2000" dirty="0">
                <a:solidFill>
                  <a:srgbClr val="01A89E"/>
                </a:solidFill>
                <a:latin typeface="Roboto Condensed"/>
                <a:ea typeface="Roboto Condensed"/>
                <a:cs typeface="Roboto Condensed"/>
                <a:sym typeface="Roboto Condensed"/>
              </a:rPr>
              <a:t>Remind us to support those around us who need assistance.</a:t>
            </a:r>
          </a:p>
          <a:p>
            <a:pPr lvl="0"/>
            <a:r>
              <a:rPr lang="en-US" sz="2000" dirty="0">
                <a:solidFill>
                  <a:srgbClr val="01A89E"/>
                </a:solidFill>
                <a:latin typeface="Roboto Condensed"/>
                <a:ea typeface="Roboto Condensed"/>
                <a:cs typeface="Roboto Condensed"/>
                <a:sym typeface="Roboto Condensed"/>
              </a:rPr>
              <a:t>May we be generous in our response when disasters happen.</a:t>
            </a:r>
          </a:p>
          <a:p>
            <a:pPr lvl="0"/>
            <a:r>
              <a:rPr lang="en-US" sz="2000" dirty="0">
                <a:solidFill>
                  <a:srgbClr val="01A89E"/>
                </a:solidFill>
                <a:latin typeface="Roboto Condensed"/>
                <a:ea typeface="Roboto Condensed"/>
                <a:cs typeface="Roboto Condensed"/>
                <a:sym typeface="Roboto Condensed"/>
              </a:rPr>
              <a:t>Rebuilding is always easier when we work together.</a:t>
            </a:r>
          </a:p>
          <a:p>
            <a:pPr lvl="0"/>
            <a:r>
              <a:rPr lang="en-US" sz="2000" dirty="0">
                <a:solidFill>
                  <a:srgbClr val="01A89E"/>
                </a:solidFill>
                <a:latin typeface="Roboto Condensed"/>
                <a:ea typeface="Roboto Condensed"/>
                <a:cs typeface="Roboto Condensed"/>
                <a:sym typeface="Roboto Condensed"/>
              </a:rPr>
              <a:t>Amen. +</a:t>
            </a:r>
            <a:endParaRPr lang="en-US" sz="2000" i="1" dirty="0">
              <a:solidFill>
                <a:srgbClr val="01A89E"/>
              </a:solidFill>
              <a:latin typeface="Roboto Condensed"/>
              <a:ea typeface="Roboto Condensed"/>
              <a:cs typeface="Roboto Condensed"/>
              <a:sym typeface="Roboto Condensed"/>
            </a:endParaRPr>
          </a:p>
          <a:p>
            <a:pPr marL="0" marR="0" lvl="0" indent="0" algn="l" rtl="0">
              <a:spcBef>
                <a:spcPts val="0"/>
              </a:spcBef>
              <a:spcAft>
                <a:spcPts val="0"/>
              </a:spcAft>
              <a:buNone/>
            </a:pPr>
            <a:endParaRPr sz="2000" dirty="0">
              <a:solidFill>
                <a:srgbClr val="01A89E"/>
              </a:solidFill>
              <a:latin typeface="Roboto Condensed"/>
              <a:ea typeface="Roboto Condensed"/>
              <a:cs typeface="Roboto Condensed"/>
              <a:sym typeface="Roboto Condensed"/>
            </a:endParaRPr>
          </a:p>
        </p:txBody>
      </p:sp>
      <p:pic>
        <p:nvPicPr>
          <p:cNvPr id="133" name="Google Shape;133;p19"/>
          <p:cNvPicPr preferRelativeResize="0"/>
          <p:nvPr/>
        </p:nvPicPr>
        <p:blipFill rotWithShape="1">
          <a:blip r:embed="rId3">
            <a:alphaModFix/>
          </a:blip>
          <a:srcRect l="-51962" t="1095" r="2127" b="1095"/>
          <a:stretch/>
        </p:blipFill>
        <p:spPr>
          <a:xfrm>
            <a:off x="8386354" y="5059385"/>
            <a:ext cx="3805646" cy="1798615"/>
          </a:xfrm>
          <a:prstGeom prst="rect">
            <a:avLst/>
          </a:prstGeom>
          <a:noFill/>
          <a:ln>
            <a:noFill/>
          </a:ln>
        </p:spPr>
      </p:pic>
      <p:pic>
        <p:nvPicPr>
          <p:cNvPr id="134" name="Google Shape;134;p19"/>
          <p:cNvPicPr preferRelativeResize="0"/>
          <p:nvPr/>
        </p:nvPicPr>
        <p:blipFill>
          <a:blip r:embed="rId4">
            <a:alphaModFix/>
          </a:blip>
          <a:stretch>
            <a:fillRect/>
          </a:stretch>
        </p:blipFill>
        <p:spPr>
          <a:xfrm rot="-5400000">
            <a:off x="-2664938" y="2951562"/>
            <a:ext cx="6860851" cy="954874"/>
          </a:xfrm>
          <a:prstGeom prst="rect">
            <a:avLst/>
          </a:prstGeom>
          <a:noFill/>
          <a:ln>
            <a:noFill/>
          </a:ln>
        </p:spPr>
      </p:pic>
    </p:spTree>
    <p:extLst>
      <p:ext uri="{BB962C8B-B14F-4D97-AF65-F5344CB8AC3E}">
        <p14:creationId xmlns:p14="http://schemas.microsoft.com/office/powerpoint/2010/main" val="4941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1169</Words>
  <Application>Microsoft Office PowerPoint</Application>
  <PresentationFormat>Widescreen</PresentationFormat>
  <Paragraphs>67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Roboto Condensed</vt:lpstr>
      <vt:lpstr>Wingdings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OCSTA - Ashlee Cabral</dc:creator>
  <cp:lastModifiedBy>Ashlee Marie Cabral</cp:lastModifiedBy>
  <cp:revision>22</cp:revision>
  <dcterms:modified xsi:type="dcterms:W3CDTF">2021-11-17T04:45:55Z</dcterms:modified>
</cp:coreProperties>
</file>